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0" d="100"/>
          <a:sy n="70" d="100"/>
        </p:scale>
        <p:origin x="-312" y="-9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élène Vietti" userId="bd24e9c4-03d7-4300-b1e4-ffcc8b022c5d" providerId="ADAL" clId="{B2065853-69C1-4CCC-A768-19B8226CFF0A}"/>
    <pc:docChg chg="custSel modSld">
      <pc:chgData name="Hélène Vietti" userId="bd24e9c4-03d7-4300-b1e4-ffcc8b022c5d" providerId="ADAL" clId="{B2065853-69C1-4CCC-A768-19B8226CFF0A}" dt="2020-07-01T11:52:16.562" v="1189" actId="313"/>
      <pc:docMkLst>
        <pc:docMk/>
      </pc:docMkLst>
      <pc:sldChg chg="modSp mod">
        <pc:chgData name="Hélène Vietti" userId="bd24e9c4-03d7-4300-b1e4-ffcc8b022c5d" providerId="ADAL" clId="{B2065853-69C1-4CCC-A768-19B8226CFF0A}" dt="2020-07-01T10:50:15.868" v="232" actId="20577"/>
        <pc:sldMkLst>
          <pc:docMk/>
          <pc:sldMk cId="0" sldId="256"/>
        </pc:sldMkLst>
        <pc:spChg chg="mod">
          <ac:chgData name="Hélène Vietti" userId="bd24e9c4-03d7-4300-b1e4-ffcc8b022c5d" providerId="ADAL" clId="{B2065853-69C1-4CCC-A768-19B8226CFF0A}" dt="2020-07-01T10:47:52.291" v="27" actId="20577"/>
          <ac:spMkLst>
            <pc:docMk/>
            <pc:sldMk cId="0" sldId="256"/>
            <ac:spMk id="7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48:58.408" v="126" actId="20577"/>
          <ac:spMkLst>
            <pc:docMk/>
            <pc:sldMk cId="0" sldId="256"/>
            <ac:spMk id="22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48:10.633" v="57" actId="20577"/>
          <ac:spMkLst>
            <pc:docMk/>
            <pc:sldMk cId="0" sldId="256"/>
            <ac:spMk id="23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48:47.143" v="104" actId="20577"/>
          <ac:spMkLst>
            <pc:docMk/>
            <pc:sldMk cId="0" sldId="256"/>
            <ac:spMk id="24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0:02.331" v="202" actId="20577"/>
          <ac:spMkLst>
            <pc:docMk/>
            <pc:sldMk cId="0" sldId="256"/>
            <ac:spMk id="26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49:27.740" v="157" actId="20577"/>
          <ac:spMkLst>
            <pc:docMk/>
            <pc:sldMk cId="0" sldId="256"/>
            <ac:spMk id="27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49:47.109" v="186" actId="6549"/>
          <ac:spMkLst>
            <pc:docMk/>
            <pc:sldMk cId="0" sldId="256"/>
            <ac:spMk id="28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0:15.868" v="232" actId="20577"/>
          <ac:spMkLst>
            <pc:docMk/>
            <pc:sldMk cId="0" sldId="256"/>
            <ac:spMk id="29" creationId="{00000000-0000-0000-0000-000000000000}"/>
          </ac:spMkLst>
        </pc:spChg>
        <pc:picChg chg="mod">
          <ac:chgData name="Hélène Vietti" userId="bd24e9c4-03d7-4300-b1e4-ffcc8b022c5d" providerId="ADAL" clId="{B2065853-69C1-4CCC-A768-19B8226CFF0A}" dt="2020-07-01T10:48:17.240" v="58" actId="1076"/>
          <ac:picMkLst>
            <pc:docMk/>
            <pc:sldMk cId="0" sldId="256"/>
            <ac:picMk id="12" creationId="{00000000-0000-0000-0000-000000000000}"/>
          </ac:picMkLst>
        </pc:picChg>
      </pc:sldChg>
      <pc:sldChg chg="modSp mod">
        <pc:chgData name="Hélène Vietti" userId="bd24e9c4-03d7-4300-b1e4-ffcc8b022c5d" providerId="ADAL" clId="{B2065853-69C1-4CCC-A768-19B8226CFF0A}" dt="2020-07-01T11:52:16.562" v="1189" actId="313"/>
        <pc:sldMkLst>
          <pc:docMk/>
          <pc:sldMk cId="0" sldId="257"/>
        </pc:sldMkLst>
        <pc:spChg chg="mod">
          <ac:chgData name="Hélène Vietti" userId="bd24e9c4-03d7-4300-b1e4-ffcc8b022c5d" providerId="ADAL" clId="{B2065853-69C1-4CCC-A768-19B8226CFF0A}" dt="2020-07-01T10:54:01.100" v="545" actId="20577"/>
          <ac:spMkLst>
            <pc:docMk/>
            <pc:sldMk cId="0" sldId="257"/>
            <ac:spMk id="20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4:29.227" v="592" actId="6549"/>
          <ac:spMkLst>
            <pc:docMk/>
            <pc:sldMk cId="0" sldId="257"/>
            <ac:spMk id="23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4:44.845" v="615" actId="20577"/>
          <ac:spMkLst>
            <pc:docMk/>
            <pc:sldMk cId="0" sldId="257"/>
            <ac:spMk id="26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5:02.718" v="650" actId="6549"/>
          <ac:spMkLst>
            <pc:docMk/>
            <pc:sldMk cId="0" sldId="257"/>
            <ac:spMk id="29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5:11.762" v="660" actId="20577"/>
          <ac:spMkLst>
            <pc:docMk/>
            <pc:sldMk cId="0" sldId="257"/>
            <ac:spMk id="30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0:32.125" v="249" actId="20577"/>
          <ac:spMkLst>
            <pc:docMk/>
            <pc:sldMk cId="0" sldId="257"/>
            <ac:spMk id="32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5:32.319" v="699" actId="20577"/>
          <ac:spMkLst>
            <pc:docMk/>
            <pc:sldMk cId="0" sldId="257"/>
            <ac:spMk id="37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52:16.562" v="1189" actId="313"/>
          <ac:spMkLst>
            <pc:docMk/>
            <pc:sldMk cId="0" sldId="257"/>
            <ac:spMk id="38" creationId="{00000000-0000-0000-0000-000000000000}"/>
          </ac:spMkLst>
        </pc:spChg>
      </pc:sldChg>
      <pc:sldChg chg="modSp mod">
        <pc:chgData name="Hélène Vietti" userId="bd24e9c4-03d7-4300-b1e4-ffcc8b022c5d" providerId="ADAL" clId="{B2065853-69C1-4CCC-A768-19B8226CFF0A}" dt="2020-07-01T10:59:20.601" v="827" actId="6549"/>
        <pc:sldMkLst>
          <pc:docMk/>
          <pc:sldMk cId="0" sldId="258"/>
        </pc:sldMkLst>
        <pc:spChg chg="mod">
          <ac:chgData name="Hélène Vietti" userId="bd24e9c4-03d7-4300-b1e4-ffcc8b022c5d" providerId="ADAL" clId="{B2065853-69C1-4CCC-A768-19B8226CFF0A}" dt="2020-07-01T10:56:30.015" v="741" actId="20577"/>
          <ac:spMkLst>
            <pc:docMk/>
            <pc:sldMk cId="0" sldId="258"/>
            <ac:spMk id="12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7:20.345" v="748"/>
          <ac:spMkLst>
            <pc:docMk/>
            <pc:sldMk cId="0" sldId="258"/>
            <ac:spMk id="13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8:38.547" v="795" actId="404"/>
          <ac:spMkLst>
            <pc:docMk/>
            <pc:sldMk cId="0" sldId="258"/>
            <ac:spMk id="18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7:51.516" v="772" actId="20577"/>
          <ac:spMkLst>
            <pc:docMk/>
            <pc:sldMk cId="0" sldId="258"/>
            <ac:spMk id="19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9:05.762" v="814" actId="20577"/>
          <ac:spMkLst>
            <pc:docMk/>
            <pc:sldMk cId="0" sldId="258"/>
            <ac:spMk id="24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7:39.560" v="765" actId="20577"/>
          <ac:spMkLst>
            <pc:docMk/>
            <pc:sldMk cId="0" sldId="258"/>
            <ac:spMk id="25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8:04.070" v="790" actId="20577"/>
          <ac:spMkLst>
            <pc:docMk/>
            <pc:sldMk cId="0" sldId="258"/>
            <ac:spMk id="31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0:59:20.601" v="827" actId="6549"/>
          <ac:spMkLst>
            <pc:docMk/>
            <pc:sldMk cId="0" sldId="258"/>
            <ac:spMk id="36" creationId="{00000000-0000-0000-0000-000000000000}"/>
          </ac:spMkLst>
        </pc:spChg>
        <pc:grpChg chg="mod">
          <ac:chgData name="Hélène Vietti" userId="bd24e9c4-03d7-4300-b1e4-ffcc8b022c5d" providerId="ADAL" clId="{B2065853-69C1-4CCC-A768-19B8226CFF0A}" dt="2020-07-01T10:58:51.040" v="796" actId="1076"/>
          <ac:grpSpMkLst>
            <pc:docMk/>
            <pc:sldMk cId="0" sldId="258"/>
            <ac:grpSpMk id="14" creationId="{00000000-0000-0000-0000-000000000000}"/>
          </ac:grpSpMkLst>
        </pc:grpChg>
      </pc:sldChg>
      <pc:sldChg chg="modSp mod">
        <pc:chgData name="Hélène Vietti" userId="bd24e9c4-03d7-4300-b1e4-ffcc8b022c5d" providerId="ADAL" clId="{B2065853-69C1-4CCC-A768-19B8226CFF0A}" dt="2020-07-01T11:51:26.166" v="1186" actId="20577"/>
        <pc:sldMkLst>
          <pc:docMk/>
          <pc:sldMk cId="0" sldId="259"/>
        </pc:sldMkLst>
        <pc:spChg chg="mod">
          <ac:chgData name="Hélène Vietti" userId="bd24e9c4-03d7-4300-b1e4-ffcc8b022c5d" providerId="ADAL" clId="{B2065853-69C1-4CCC-A768-19B8226CFF0A}" dt="2020-07-01T11:47:11.122" v="1014" actId="20577"/>
          <ac:spMkLst>
            <pc:docMk/>
            <pc:sldMk cId="0" sldId="259"/>
            <ac:spMk id="17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47:17.365" v="1015"/>
          <ac:spMkLst>
            <pc:docMk/>
            <pc:sldMk cId="0" sldId="259"/>
            <ac:spMk id="25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50:40.974" v="1176" actId="404"/>
          <ac:spMkLst>
            <pc:docMk/>
            <pc:sldMk cId="0" sldId="259"/>
            <ac:spMk id="26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47:19.796" v="1016"/>
          <ac:spMkLst>
            <pc:docMk/>
            <pc:sldMk cId="0" sldId="259"/>
            <ac:spMk id="28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51:02.015" v="1179" actId="404"/>
          <ac:spMkLst>
            <pc:docMk/>
            <pc:sldMk cId="0" sldId="259"/>
            <ac:spMk id="29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48:36.937" v="1111" actId="20577"/>
          <ac:spMkLst>
            <pc:docMk/>
            <pc:sldMk cId="0" sldId="259"/>
            <ac:spMk id="31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50:04.690" v="1172" actId="20577"/>
          <ac:spMkLst>
            <pc:docMk/>
            <pc:sldMk cId="0" sldId="259"/>
            <ac:spMk id="34" creationId="{00000000-0000-0000-0000-000000000000}"/>
          </ac:spMkLst>
        </pc:spChg>
        <pc:spChg chg="mod">
          <ac:chgData name="Hélène Vietti" userId="bd24e9c4-03d7-4300-b1e4-ffcc8b022c5d" providerId="ADAL" clId="{B2065853-69C1-4CCC-A768-19B8226CFF0A}" dt="2020-07-01T11:51:26.166" v="1186" actId="20577"/>
          <ac:spMkLst>
            <pc:docMk/>
            <pc:sldMk cId="0" sldId="259"/>
            <ac:spMk id="3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30201" y="1001236"/>
            <a:ext cx="8371252" cy="1191443"/>
            <a:chOff x="0" y="-9525"/>
            <a:chExt cx="11161669" cy="1588591"/>
          </a:xfrm>
        </p:grpSpPr>
        <p:sp>
          <p:nvSpPr>
            <p:cNvPr id="3" name="TextBox 3"/>
            <p:cNvSpPr txBox="1"/>
            <p:nvPr/>
          </p:nvSpPr>
          <p:spPr>
            <a:xfrm>
              <a:off x="0" y="-9525"/>
              <a:ext cx="11161669" cy="741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r>
                <a:rPr lang="en-US" sz="3600" spc="107">
                  <a:solidFill>
                    <a:srgbClr val="191919"/>
                  </a:solidFill>
                  <a:latin typeface="Aileron Heavy"/>
                </a:rPr>
                <a:t>SMART IN PROGRESS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86911"/>
              <a:ext cx="11161669" cy="6921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50"/>
                </a:lnSpc>
              </a:pPr>
              <a:r>
                <a:rPr lang="en-US" sz="2600" spc="130" dirty="0">
                  <a:solidFill>
                    <a:srgbClr val="191919"/>
                  </a:solidFill>
                  <a:latin typeface="Aileron Regular"/>
                </a:rPr>
                <a:t>ÉVOLUTION</a:t>
              </a: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18999"/>
          </a:blip>
          <a:srcRect/>
          <a:stretch>
            <a:fillRect/>
          </a:stretch>
        </p:blipFill>
        <p:spPr>
          <a:xfrm>
            <a:off x="1028700" y="3192636"/>
            <a:ext cx="3572340" cy="309007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028700" y="6263695"/>
            <a:ext cx="3572340" cy="309007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001334" y="6482112"/>
            <a:ext cx="1627072" cy="139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600" spc="80" dirty="0">
                <a:solidFill>
                  <a:srgbClr val="FFFFFF"/>
                </a:solidFill>
                <a:latin typeface="Aileron Regular"/>
              </a:rPr>
              <a:t>2015</a:t>
            </a:r>
          </a:p>
          <a:p>
            <a:pPr algn="ctr">
              <a:lnSpc>
                <a:spcPts val="2799"/>
              </a:lnSpc>
            </a:pP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Rendez-vous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  <a:p>
            <a:pPr algn="ctr">
              <a:lnSpc>
                <a:spcPts val="2799"/>
              </a:lnSpc>
            </a:pP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Mensuels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  <a:p>
            <a:pPr algn="ctr">
              <a:lnSpc>
                <a:spcPts val="2800"/>
              </a:lnSpc>
            </a:pP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Informels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alphaModFix amt="25000"/>
          </a:blip>
          <a:srcRect/>
          <a:stretch>
            <a:fillRect/>
          </a:stretch>
        </p:blipFill>
        <p:spPr>
          <a:xfrm>
            <a:off x="4193265" y="3192636"/>
            <a:ext cx="3572340" cy="309007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4193265" y="6263695"/>
            <a:ext cx="3572340" cy="3090074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915766" y="5044281"/>
            <a:ext cx="1798207" cy="46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191919"/>
                </a:solidFill>
                <a:latin typeface="Aileron Regular Italics"/>
              </a:rPr>
              <a:t>EMI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alphaModFix amt="25000"/>
          </a:blip>
          <a:srcRect/>
          <a:stretch>
            <a:fillRect/>
          </a:stretch>
        </p:blipFill>
        <p:spPr>
          <a:xfrm>
            <a:off x="7357830" y="3192636"/>
            <a:ext cx="3572340" cy="30900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7437648" y="6225883"/>
            <a:ext cx="3572340" cy="30900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alphaModFix amt="25000"/>
          </a:blip>
          <a:srcRect/>
          <a:stretch>
            <a:fillRect/>
          </a:stretch>
        </p:blipFill>
        <p:spPr>
          <a:xfrm>
            <a:off x="10522395" y="3192636"/>
            <a:ext cx="3572340" cy="309007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0522395" y="6263695"/>
            <a:ext cx="3572340" cy="309007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alphaModFix amt="25000"/>
          </a:blip>
          <a:srcRect/>
          <a:stretch>
            <a:fillRect/>
          </a:stretch>
        </p:blipFill>
        <p:spPr>
          <a:xfrm>
            <a:off x="13686960" y="3192636"/>
            <a:ext cx="3572340" cy="309007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3686960" y="6263695"/>
            <a:ext cx="3572340" cy="309007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794327" y="3192636"/>
            <a:ext cx="1020542" cy="88276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4958893" y="3192636"/>
            <a:ext cx="1020542" cy="882769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8123458" y="3192636"/>
            <a:ext cx="1020542" cy="882769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1293772" y="3192636"/>
            <a:ext cx="1020542" cy="882769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4452588" y="3192636"/>
            <a:ext cx="1020542" cy="882769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5165899" y="6482112"/>
            <a:ext cx="1627072" cy="1034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600" spc="80" dirty="0">
                <a:solidFill>
                  <a:srgbClr val="FFFFFF"/>
                </a:solidFill>
                <a:latin typeface="Aileron Regular"/>
              </a:rPr>
              <a:t>2015-2016</a:t>
            </a:r>
          </a:p>
          <a:p>
            <a:pPr algn="ctr">
              <a:lnSpc>
                <a:spcPts val="2800"/>
              </a:lnSpc>
            </a:pP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RDV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annuels</a:t>
            </a: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 de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membres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080331" y="4672774"/>
            <a:ext cx="1798207" cy="1597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000" spc="180" dirty="0">
                <a:solidFill>
                  <a:srgbClr val="191919"/>
                </a:solidFill>
                <a:latin typeface="Aileron Regular Italics"/>
              </a:rPr>
              <a:t>RENDEZ-VOUS ANNUEL DE </a:t>
            </a:r>
          </a:p>
          <a:p>
            <a:pPr algn="ctr">
              <a:lnSpc>
                <a:spcPts val="3240"/>
              </a:lnSpc>
            </a:pPr>
            <a:r>
              <a:rPr lang="en-US" sz="2000" spc="180" dirty="0">
                <a:solidFill>
                  <a:srgbClr val="191919"/>
                </a:solidFill>
                <a:latin typeface="Aileron Regular Italics"/>
              </a:rPr>
              <a:t>MEMBRES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244896" y="4797425"/>
            <a:ext cx="1798207" cy="1446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 dirty="0">
                <a:solidFill>
                  <a:srgbClr val="191919"/>
                </a:solidFill>
                <a:latin typeface="Aileron Regular"/>
              </a:rPr>
              <a:t>Petits-déjeuners Smart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415211" y="5044281"/>
            <a:ext cx="1798207" cy="46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191919"/>
                </a:solidFill>
                <a:latin typeface="Aileron Regular Italics"/>
              </a:rPr>
              <a:t>Webinar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574027" y="4797425"/>
            <a:ext cx="1798207" cy="946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 dirty="0" err="1">
                <a:solidFill>
                  <a:srgbClr val="191919"/>
                </a:solidFill>
                <a:latin typeface="Aileron Regular Italics"/>
              </a:rPr>
              <a:t>Réunions</a:t>
            </a:r>
            <a:r>
              <a:rPr lang="en-US" sz="2400" spc="216" dirty="0">
                <a:solidFill>
                  <a:srgbClr val="191919"/>
                </a:solidFill>
                <a:latin typeface="Aileron Regular Italics"/>
              </a:rPr>
              <a:t> </a:t>
            </a:r>
            <a:r>
              <a:rPr lang="en-US" sz="2400" spc="216" dirty="0" err="1">
                <a:solidFill>
                  <a:srgbClr val="191919"/>
                </a:solidFill>
                <a:latin typeface="Aileron Regular Italics"/>
              </a:rPr>
              <a:t>membres</a:t>
            </a:r>
            <a:endParaRPr lang="en-US" sz="2400" spc="216" dirty="0">
              <a:solidFill>
                <a:srgbClr val="191919"/>
              </a:solidFill>
              <a:latin typeface="Aileron Regular Italics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330464" y="6482112"/>
            <a:ext cx="1627072" cy="1393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600" spc="80" dirty="0">
                <a:solidFill>
                  <a:srgbClr val="FFFFFF"/>
                </a:solidFill>
                <a:latin typeface="Aileron Regular"/>
              </a:rPr>
              <a:t>2019</a:t>
            </a:r>
          </a:p>
          <a:p>
            <a:pPr algn="ctr">
              <a:lnSpc>
                <a:spcPts val="2800"/>
              </a:lnSpc>
            </a:pP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Rdv</a:t>
            </a: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  + ateliers dans les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délégations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500778" y="6482112"/>
            <a:ext cx="1627072" cy="1393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600" spc="80" dirty="0">
                <a:solidFill>
                  <a:srgbClr val="FFFFFF"/>
                </a:solidFill>
                <a:latin typeface="Aileron Regular"/>
              </a:rPr>
              <a:t>2020</a:t>
            </a:r>
          </a:p>
          <a:p>
            <a:pPr algn="ctr">
              <a:lnSpc>
                <a:spcPts val="2800"/>
              </a:lnSpc>
            </a:pP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Webinares</a:t>
            </a: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 de members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virtuels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4659594" y="6482112"/>
            <a:ext cx="1627072" cy="1393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600" spc="80" dirty="0">
                <a:solidFill>
                  <a:srgbClr val="FFFFFF"/>
                </a:solidFill>
                <a:latin typeface="Aileron Regular"/>
              </a:rPr>
              <a:t>2020</a:t>
            </a:r>
          </a:p>
          <a:p>
            <a:pPr algn="ctr">
              <a:lnSpc>
                <a:spcPts val="2800"/>
              </a:lnSpc>
            </a:pP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Réunion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préparatoires</a:t>
            </a:r>
            <a:r>
              <a:rPr lang="en-US" sz="1599" spc="79" dirty="0">
                <a:solidFill>
                  <a:srgbClr val="FFFFFF"/>
                </a:solidFill>
                <a:latin typeface="Aileron Regular"/>
              </a:rPr>
              <a:t> de </a:t>
            </a:r>
            <a:r>
              <a:rPr lang="en-US" sz="1599" spc="79" dirty="0" err="1">
                <a:solidFill>
                  <a:srgbClr val="FFFFFF"/>
                </a:solidFill>
                <a:latin typeface="Aileron Regular"/>
              </a:rPr>
              <a:t>l’AG</a:t>
            </a:r>
            <a:endParaRPr lang="en-US" sz="1599" spc="79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2042498" y="3238056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FFFFFF"/>
                </a:solidFill>
                <a:latin typeface="Aileron Regular Bold"/>
              </a:rPr>
              <a:t>1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207064" y="3238056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FFFFFF"/>
                </a:solidFill>
                <a:latin typeface="Aileron Regular Bold"/>
              </a:rPr>
              <a:t>2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8371629" y="3238056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FFFFFF"/>
                </a:solidFill>
                <a:latin typeface="Aileron Regular Bold"/>
              </a:rPr>
              <a:t>3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535246" y="3238056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FFFFFF"/>
                </a:solidFill>
                <a:latin typeface="Aileron Regular Bold"/>
              </a:rPr>
              <a:t>4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4700759" y="3238056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 spc="216">
                <a:solidFill>
                  <a:srgbClr val="FFFFFF"/>
                </a:solidFill>
                <a:latin typeface="Aileron Regular Bold"/>
              </a:rPr>
              <a:t>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3351651" y="4774358"/>
            <a:ext cx="8458871" cy="19421"/>
          </a:xfrm>
          <a:prstGeom prst="rect">
            <a:avLst/>
          </a:prstGeom>
          <a:solidFill>
            <a:srgbClr val="191919">
              <a:alpha val="12941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3229" y="195366"/>
            <a:ext cx="1076293" cy="10762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3229" y="1978296"/>
            <a:ext cx="1076293" cy="10762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3229" y="3761226"/>
            <a:ext cx="1076293" cy="10762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33229" y="5544156"/>
            <a:ext cx="1076293" cy="107629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33229" y="7327086"/>
            <a:ext cx="1076293" cy="107629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41820" y="437807"/>
            <a:ext cx="591410" cy="59141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522962" y="459383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1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41820" y="2220737"/>
            <a:ext cx="591410" cy="59141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6522962" y="2242313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2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41820" y="3992874"/>
            <a:ext cx="591410" cy="591410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6522962" y="4014449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3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41820" y="5786597"/>
            <a:ext cx="591410" cy="591410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6522962" y="5808173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4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41820" y="7569527"/>
            <a:ext cx="591410" cy="591410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6522962" y="7591103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5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8484762" y="292731"/>
            <a:ext cx="8249317" cy="1400500"/>
            <a:chOff x="0" y="-95249"/>
            <a:chExt cx="10999089" cy="1867334"/>
          </a:xfrm>
        </p:grpSpPr>
        <p:sp>
          <p:nvSpPr>
            <p:cNvPr id="19" name="TextBox 19"/>
            <p:cNvSpPr txBox="1"/>
            <p:nvPr/>
          </p:nvSpPr>
          <p:spPr>
            <a:xfrm>
              <a:off x="0" y="1281230"/>
              <a:ext cx="10999089" cy="490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5"/>
                </a:lnSpc>
              </a:pPr>
              <a:endParaRPr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95249"/>
              <a:ext cx="10999089" cy="1261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88"/>
                </a:lnSpc>
              </a:pPr>
              <a:r>
                <a:rPr lang="fr-FR" sz="2400" spc="216" dirty="0">
                  <a:solidFill>
                    <a:srgbClr val="191919"/>
                  </a:solidFill>
                  <a:latin typeface="Aileron Regular"/>
                </a:rPr>
                <a:t>Statut des membres à la fin de l’activité au sein de la coopérative; options légales</a:t>
              </a:r>
              <a:endParaRPr lang="en-US" sz="2400" spc="21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484762" y="2147800"/>
            <a:ext cx="8249317" cy="906789"/>
            <a:chOff x="0" y="-95251"/>
            <a:chExt cx="10999089" cy="1209052"/>
          </a:xfrm>
        </p:grpSpPr>
        <p:sp>
          <p:nvSpPr>
            <p:cNvPr id="22" name="TextBox 22"/>
            <p:cNvSpPr txBox="1"/>
            <p:nvPr/>
          </p:nvSpPr>
          <p:spPr>
            <a:xfrm>
              <a:off x="0" y="622946"/>
              <a:ext cx="10999089" cy="490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5"/>
                </a:lnSpc>
              </a:pPr>
              <a:endParaRPr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95251"/>
              <a:ext cx="10999089" cy="594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88"/>
                </a:lnSpc>
              </a:pPr>
              <a:r>
                <a:rPr lang="en-US" sz="2400" spc="216" dirty="0">
                  <a:solidFill>
                    <a:srgbClr val="191919"/>
                  </a:solidFill>
                  <a:latin typeface="Aileron Regular"/>
                </a:rPr>
                <a:t>Participation à travers Smart in Progress.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592884" y="3953466"/>
            <a:ext cx="8249317" cy="906789"/>
            <a:chOff x="0" y="-95251"/>
            <a:chExt cx="10999089" cy="1209052"/>
          </a:xfrm>
        </p:grpSpPr>
        <p:sp>
          <p:nvSpPr>
            <p:cNvPr id="25" name="TextBox 25"/>
            <p:cNvSpPr txBox="1"/>
            <p:nvPr/>
          </p:nvSpPr>
          <p:spPr>
            <a:xfrm>
              <a:off x="0" y="622946"/>
              <a:ext cx="10999089" cy="490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5"/>
                </a:lnSpc>
              </a:pPr>
              <a:endParaRPr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95251"/>
              <a:ext cx="10999089" cy="594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88"/>
                </a:lnSpc>
              </a:pPr>
              <a:r>
                <a:rPr lang="en-US" sz="2400" spc="216" dirty="0">
                  <a:solidFill>
                    <a:srgbClr val="191919"/>
                  </a:solidFill>
                  <a:latin typeface="Aileron Regular"/>
                </a:rPr>
                <a:t>Plan </a:t>
              </a:r>
              <a:r>
                <a:rPr lang="en-US" sz="2400" spc="216" dirty="0" err="1">
                  <a:solidFill>
                    <a:srgbClr val="191919"/>
                  </a:solidFill>
                  <a:latin typeface="Aileron Regular"/>
                </a:rPr>
                <a:t>d’égalité</a:t>
              </a:r>
              <a:r>
                <a:rPr lang="en-US" sz="2400" spc="216" dirty="0">
                  <a:solidFill>
                    <a:srgbClr val="191919"/>
                  </a:solidFill>
                  <a:latin typeface="Aileron Regular"/>
                </a:rPr>
                <a:t> dans Smart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592884" y="5772068"/>
            <a:ext cx="8249317" cy="906789"/>
            <a:chOff x="0" y="-95251"/>
            <a:chExt cx="10999089" cy="1209052"/>
          </a:xfrm>
        </p:grpSpPr>
        <p:sp>
          <p:nvSpPr>
            <p:cNvPr id="28" name="TextBox 28"/>
            <p:cNvSpPr txBox="1"/>
            <p:nvPr/>
          </p:nvSpPr>
          <p:spPr>
            <a:xfrm>
              <a:off x="0" y="622946"/>
              <a:ext cx="10999089" cy="490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5"/>
                </a:lnSpc>
              </a:pPr>
              <a:endParaRPr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95251"/>
              <a:ext cx="10999089" cy="594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88"/>
                </a:lnSpc>
              </a:pPr>
              <a:r>
                <a:rPr lang="en-US" sz="2400" spc="216" dirty="0">
                  <a:solidFill>
                    <a:srgbClr val="191919"/>
                  </a:solidFill>
                  <a:latin typeface="Aileron Regular"/>
                </a:rPr>
                <a:t>Conscience </a:t>
              </a:r>
              <a:r>
                <a:rPr lang="en-US" sz="2400" spc="216" dirty="0" err="1">
                  <a:solidFill>
                    <a:srgbClr val="191919"/>
                  </a:solidFill>
                  <a:latin typeface="Aileron Regular"/>
                </a:rPr>
                <a:t>écologique</a:t>
              </a:r>
              <a:endParaRPr lang="en-US" sz="2400" spc="21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8592884" y="7474277"/>
            <a:ext cx="8249317" cy="46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88"/>
              </a:lnSpc>
            </a:pPr>
            <a:r>
              <a:rPr lang="en-US" sz="2400" spc="216" dirty="0">
                <a:solidFill>
                  <a:srgbClr val="191919"/>
                </a:solidFill>
                <a:latin typeface="Aileron Regular"/>
              </a:rPr>
              <a:t>Centrale </a:t>
            </a:r>
            <a:r>
              <a:rPr lang="en-US" sz="2400" spc="216" dirty="0" err="1">
                <a:solidFill>
                  <a:srgbClr val="191919"/>
                </a:solidFill>
                <a:latin typeface="Aileron Regular"/>
              </a:rPr>
              <a:t>d’achats</a:t>
            </a:r>
            <a:endParaRPr lang="en-US" sz="2400" spc="216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028700" y="4442580"/>
            <a:ext cx="4090615" cy="1358666"/>
            <a:chOff x="0" y="0"/>
            <a:chExt cx="5454153" cy="1811555"/>
          </a:xfrm>
        </p:grpSpPr>
        <p:sp>
          <p:nvSpPr>
            <p:cNvPr id="32" name="TextBox 32"/>
            <p:cNvSpPr txBox="1"/>
            <p:nvPr/>
          </p:nvSpPr>
          <p:spPr>
            <a:xfrm>
              <a:off x="0" y="-66675"/>
              <a:ext cx="5454153" cy="7981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967"/>
                </a:lnSpc>
              </a:pPr>
              <a:r>
                <a:rPr lang="en-US" sz="3600" spc="107" dirty="0">
                  <a:solidFill>
                    <a:srgbClr val="191919"/>
                  </a:solidFill>
                  <a:latin typeface="Aileron Heavy"/>
                </a:rPr>
                <a:t>Tables de travail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1140360"/>
              <a:ext cx="5454153" cy="6711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50"/>
                </a:lnSpc>
              </a:pPr>
              <a:r>
                <a:rPr lang="en-US" sz="2600" spc="130">
                  <a:solidFill>
                    <a:srgbClr val="191919"/>
                  </a:solidFill>
                  <a:latin typeface="Aileron Regular"/>
                </a:rPr>
                <a:t>SIP- AG 2019</a:t>
              </a:r>
            </a:p>
          </p:txBody>
        </p:sp>
      </p:grpSp>
      <p:pic>
        <p:nvPicPr>
          <p:cNvPr id="34" name="Picture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52650" y="9013504"/>
            <a:ext cx="1076293" cy="1076293"/>
          </a:xfrm>
          <a:prstGeom prst="rect">
            <a:avLst/>
          </a:prstGeom>
        </p:spPr>
      </p:pic>
      <p:pic>
        <p:nvPicPr>
          <p:cNvPr id="35" name="Picture 3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41820" y="9255945"/>
            <a:ext cx="591410" cy="591410"/>
          </a:xfrm>
          <a:prstGeom prst="rect">
            <a:avLst/>
          </a:prstGeom>
        </p:spPr>
      </p:pic>
      <p:sp>
        <p:nvSpPr>
          <p:cNvPr id="36" name="TextBox 36"/>
          <p:cNvSpPr txBox="1"/>
          <p:nvPr/>
        </p:nvSpPr>
        <p:spPr>
          <a:xfrm>
            <a:off x="6522962" y="9273552"/>
            <a:ext cx="429125" cy="46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6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592884" y="9273552"/>
            <a:ext cx="8249317" cy="46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88"/>
              </a:lnSpc>
            </a:pPr>
            <a:r>
              <a:rPr lang="en-US" sz="2400" spc="216" dirty="0" err="1">
                <a:solidFill>
                  <a:srgbClr val="191919"/>
                </a:solidFill>
                <a:latin typeface="Aileron Regular"/>
              </a:rPr>
              <a:t>Mobilité</a:t>
            </a:r>
            <a:r>
              <a:rPr lang="en-US" sz="2400" spc="216" dirty="0">
                <a:solidFill>
                  <a:srgbClr val="191919"/>
                </a:solidFill>
                <a:latin typeface="Aileron Regular"/>
              </a:rPr>
              <a:t> entre </a:t>
            </a:r>
            <a:r>
              <a:rPr lang="en-US" sz="2400" spc="216" dirty="0" err="1">
                <a:solidFill>
                  <a:srgbClr val="191919"/>
                </a:solidFill>
                <a:latin typeface="Aileron Regular"/>
              </a:rPr>
              <a:t>membres</a:t>
            </a:r>
            <a:r>
              <a:rPr lang="en-US" sz="2400" spc="216" dirty="0">
                <a:solidFill>
                  <a:srgbClr val="191919"/>
                </a:solidFill>
                <a:latin typeface="Aileron Regular"/>
              </a:rPr>
              <a:t> Smart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028700" y="6232607"/>
            <a:ext cx="4920469" cy="1506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3"/>
              </a:lnSpc>
            </a:pPr>
            <a:r>
              <a:rPr lang="fr-FR" sz="1195" dirty="0">
                <a:solidFill>
                  <a:srgbClr val="000000"/>
                </a:solidFill>
                <a:latin typeface="Aileron Regular"/>
              </a:rPr>
              <a:t>16 personnes se sont inscrites</a:t>
            </a:r>
          </a:p>
          <a:p>
            <a:pPr algn="just">
              <a:lnSpc>
                <a:spcPts val="1673"/>
              </a:lnSpc>
            </a:pPr>
            <a:endParaRPr lang="fr-FR" sz="1195" dirty="0">
              <a:solidFill>
                <a:srgbClr val="000000"/>
              </a:solidFill>
              <a:latin typeface="Aileron Regular"/>
            </a:endParaRPr>
          </a:p>
          <a:p>
            <a:pPr algn="just">
              <a:lnSpc>
                <a:spcPts val="1673"/>
              </a:lnSpc>
            </a:pPr>
            <a:r>
              <a:rPr lang="fr-FR" sz="1195" dirty="0">
                <a:solidFill>
                  <a:srgbClr val="000000"/>
                </a:solidFill>
                <a:latin typeface="Aileron Regular"/>
              </a:rPr>
              <a:t>Ils attendaient que le travail soit fait depuis la structure pas d’aboutissement</a:t>
            </a:r>
          </a:p>
          <a:p>
            <a:pPr algn="just">
              <a:lnSpc>
                <a:spcPts val="1673"/>
              </a:lnSpc>
            </a:pPr>
            <a:endParaRPr lang="fr-FR" sz="1195" dirty="0">
              <a:solidFill>
                <a:srgbClr val="000000"/>
              </a:solidFill>
              <a:latin typeface="Aileron Regular"/>
            </a:endParaRPr>
          </a:p>
          <a:p>
            <a:pPr algn="just">
              <a:lnSpc>
                <a:spcPts val="1673"/>
              </a:lnSpc>
            </a:pPr>
            <a:r>
              <a:rPr lang="fr-FR" sz="1195" dirty="0">
                <a:solidFill>
                  <a:srgbClr val="000000"/>
                </a:solidFill>
                <a:latin typeface="Aileron Regular"/>
              </a:rPr>
              <a:t>Nous n’avons pas réussi à les motiver suffisamment, donc très peu de rencontres ont eu lieu.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98999" y="1028700"/>
            <a:ext cx="806852" cy="1454060"/>
          </a:xfrm>
          <a:prstGeom prst="rect">
            <a:avLst/>
          </a:prstGeom>
          <a:solidFill>
            <a:srgbClr val="FD5F70">
              <a:alpha val="14901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7086836" y="1028700"/>
            <a:ext cx="3058406" cy="1454060"/>
          </a:xfrm>
          <a:prstGeom prst="rect">
            <a:avLst/>
          </a:prstGeom>
          <a:solidFill>
            <a:srgbClr val="FD5F70"/>
          </a:solidFill>
        </p:spPr>
      </p:sp>
      <p:sp>
        <p:nvSpPr>
          <p:cNvPr id="4" name="TextBox 4"/>
          <p:cNvSpPr txBox="1"/>
          <p:nvPr/>
        </p:nvSpPr>
        <p:spPr>
          <a:xfrm>
            <a:off x="7450725" y="1461757"/>
            <a:ext cx="2330628" cy="510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12"/>
              </a:lnSpc>
            </a:pPr>
            <a:r>
              <a:rPr lang="en-US" sz="2600" spc="234">
                <a:solidFill>
                  <a:srgbClr val="FFFFFF"/>
                </a:solidFill>
                <a:latin typeface="Aileron Regular Italics"/>
              </a:rPr>
              <a:t>EMI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87863" y="1481601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D5F70"/>
                </a:solidFill>
                <a:latin typeface="Aileron Regular Bold"/>
              </a:rPr>
              <a:t>01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0145243" y="1028700"/>
            <a:ext cx="7114057" cy="8229600"/>
            <a:chOff x="0" y="0"/>
            <a:chExt cx="9485410" cy="10972800"/>
          </a:xfrm>
        </p:grpSpPr>
        <p:sp>
          <p:nvSpPr>
            <p:cNvPr id="7" name="AutoShape 7"/>
            <p:cNvSpPr/>
            <p:nvPr/>
          </p:nvSpPr>
          <p:spPr>
            <a:xfrm>
              <a:off x="0" y="0"/>
              <a:ext cx="9485410" cy="1938747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2258513"/>
              <a:ext cx="9485410" cy="1938747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0" y="4517027"/>
              <a:ext cx="9485410" cy="1938747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0" y="6750187"/>
              <a:ext cx="9485410" cy="1938747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0" y="9034053"/>
              <a:ext cx="9485410" cy="1938747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0568902" y="1266780"/>
            <a:ext cx="6266739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Territoires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: Sevilla y Madrid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Nombre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de rencontres : 9 x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délégation</a:t>
            </a:r>
            <a:endParaRPr lang="en-US" sz="2000" spc="100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68902" y="2960665"/>
            <a:ext cx="6266739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Territoires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: Sevilla y Madrid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Nombre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de rencontres 2 x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délégation</a:t>
            </a:r>
            <a:endParaRPr lang="en-US" sz="2000" spc="100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6283759" y="2768250"/>
            <a:ext cx="3865258" cy="1545895"/>
            <a:chOff x="0" y="-114300"/>
            <a:chExt cx="5153677" cy="2061193"/>
          </a:xfrm>
        </p:grpSpPr>
        <p:sp>
          <p:nvSpPr>
            <p:cNvPr id="15" name="AutoShape 15"/>
            <p:cNvSpPr/>
            <p:nvPr/>
          </p:nvSpPr>
          <p:spPr>
            <a:xfrm>
              <a:off x="1075802" y="8146"/>
              <a:ext cx="4077875" cy="1938747"/>
            </a:xfrm>
            <a:prstGeom prst="rect">
              <a:avLst/>
            </a:prstGeom>
            <a:solidFill>
              <a:srgbClr val="F65869"/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0" y="8146"/>
              <a:ext cx="1075802" cy="1938747"/>
            </a:xfrm>
            <a:prstGeom prst="rect">
              <a:avLst/>
            </a:prstGeom>
            <a:solidFill>
              <a:srgbClr val="F65869">
                <a:alpha val="19607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251818" y="643763"/>
              <a:ext cx="572167" cy="572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88"/>
                </a:lnSpc>
              </a:pPr>
              <a:r>
                <a:rPr lang="en-US" sz="2400">
                  <a:solidFill>
                    <a:srgbClr val="F65869"/>
                  </a:solidFill>
                  <a:latin typeface="Aileron Regular Bold"/>
                </a:rPr>
                <a:t>02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560988" y="-114300"/>
              <a:ext cx="3107504" cy="15833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0"/>
                </a:lnSpc>
              </a:pPr>
              <a:r>
                <a:rPr lang="en-US" sz="2000" spc="234" dirty="0">
                  <a:solidFill>
                    <a:srgbClr val="FFFFFF"/>
                  </a:solidFill>
                  <a:latin typeface="Aileron Regular Italics"/>
                </a:rPr>
                <a:t>RENDEZ-VOUS</a:t>
              </a:r>
              <a:r>
                <a:rPr lang="en-US" sz="2000" spc="180" dirty="0">
                  <a:solidFill>
                    <a:srgbClr val="191919"/>
                  </a:solidFill>
                  <a:latin typeface="Aileron Regular Italics"/>
                </a:rPr>
                <a:t> </a:t>
              </a:r>
              <a:r>
                <a:rPr lang="en-US" sz="2000" spc="234" dirty="0">
                  <a:solidFill>
                    <a:srgbClr val="FFFFFF"/>
                  </a:solidFill>
                  <a:latin typeface="Aileron Regular Italics"/>
                </a:rPr>
                <a:t>ANNUEL DE </a:t>
              </a:r>
            </a:p>
            <a:p>
              <a:pPr algn="ctr">
                <a:lnSpc>
                  <a:spcPts val="3240"/>
                </a:lnSpc>
              </a:pPr>
              <a:r>
                <a:rPr lang="en-US" sz="2000" spc="234" dirty="0">
                  <a:solidFill>
                    <a:srgbClr val="FFFFFF"/>
                  </a:solidFill>
                  <a:latin typeface="Aileron Regular Italics"/>
                </a:rPr>
                <a:t>MEMBRES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0568902" y="4432300"/>
            <a:ext cx="6266739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Territoires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: Sevilla, Granada, Málaga, Madrid et Barcelona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Nombre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de rencontres : 18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6298999" y="4416470"/>
            <a:ext cx="3865258" cy="1454060"/>
            <a:chOff x="0" y="0"/>
            <a:chExt cx="5153677" cy="1938747"/>
          </a:xfrm>
        </p:grpSpPr>
        <p:sp>
          <p:nvSpPr>
            <p:cNvPr id="21" name="AutoShape 21"/>
            <p:cNvSpPr/>
            <p:nvPr/>
          </p:nvSpPr>
          <p:spPr>
            <a:xfrm>
              <a:off x="1075802" y="0"/>
              <a:ext cx="4077875" cy="1938747"/>
            </a:xfrm>
            <a:prstGeom prst="rect">
              <a:avLst/>
            </a:prstGeom>
            <a:solidFill>
              <a:srgbClr val="FD596A"/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0" y="0"/>
              <a:ext cx="1075802" cy="1938747"/>
            </a:xfrm>
            <a:prstGeom prst="rect">
              <a:avLst/>
            </a:prstGeom>
            <a:solidFill>
              <a:srgbClr val="FD5F70">
                <a:alpha val="19607"/>
              </a:srgb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251818" y="635617"/>
              <a:ext cx="572167" cy="572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88"/>
                </a:lnSpc>
              </a:pPr>
              <a:r>
                <a:rPr lang="en-US" sz="2400">
                  <a:solidFill>
                    <a:srgbClr val="FD596A"/>
                  </a:solidFill>
                  <a:latin typeface="Aileron Regular Bold"/>
                </a:rPr>
                <a:t>03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560988" y="258851"/>
              <a:ext cx="3107504" cy="13590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 dirty="0">
                  <a:solidFill>
                    <a:srgbClr val="FFFFFF"/>
                  </a:solidFill>
                  <a:latin typeface="Aileron Regular Italics"/>
                </a:rPr>
                <a:t>Petit </a:t>
              </a:r>
              <a:r>
                <a:rPr lang="en-US" sz="2600" spc="234" dirty="0" err="1">
                  <a:solidFill>
                    <a:srgbClr val="FFFFFF"/>
                  </a:solidFill>
                  <a:latin typeface="Aileron Regular Italics"/>
                </a:rPr>
                <a:t>déj</a:t>
              </a:r>
              <a:r>
                <a:rPr lang="en-US" sz="2600" spc="234" dirty="0">
                  <a:solidFill>
                    <a:srgbClr val="FFFFFF"/>
                  </a:solidFill>
                  <a:latin typeface="Aileron Regular Italics"/>
                </a:rPr>
                <a:t> Smart</a:t>
              </a: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0568902" y="6107170"/>
            <a:ext cx="6266739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Territoires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: Online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Nombre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de webinar: 3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En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cours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(1 x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mois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)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6279985" y="6091340"/>
            <a:ext cx="3865258" cy="1454060"/>
            <a:chOff x="0" y="0"/>
            <a:chExt cx="5153677" cy="1938747"/>
          </a:xfrm>
        </p:grpSpPr>
        <p:sp>
          <p:nvSpPr>
            <p:cNvPr id="27" name="AutoShape 27"/>
            <p:cNvSpPr/>
            <p:nvPr/>
          </p:nvSpPr>
          <p:spPr>
            <a:xfrm>
              <a:off x="1075802" y="0"/>
              <a:ext cx="4077875" cy="1938747"/>
            </a:xfrm>
            <a:prstGeom prst="rect">
              <a:avLst/>
            </a:prstGeom>
            <a:solidFill>
              <a:srgbClr val="F44F60"/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0" y="0"/>
              <a:ext cx="1075802" cy="1938747"/>
            </a:xfrm>
            <a:prstGeom prst="rect">
              <a:avLst/>
            </a:prstGeom>
            <a:solidFill>
              <a:srgbClr val="F44F60">
                <a:alpha val="19607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251818" y="635617"/>
              <a:ext cx="572167" cy="572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88"/>
                </a:lnSpc>
              </a:pPr>
              <a:r>
                <a:rPr lang="en-US" sz="2400">
                  <a:solidFill>
                    <a:srgbClr val="F44F60"/>
                  </a:solidFill>
                  <a:latin typeface="Aileron Regular Bold"/>
                </a:rPr>
                <a:t>04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1560988" y="590871"/>
              <a:ext cx="3107504" cy="6427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>
                  <a:solidFill>
                    <a:srgbClr val="FFFFFF"/>
                  </a:solidFill>
                  <a:latin typeface="Aileron Regular Italics"/>
                </a:rPr>
                <a:t>Webinar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0568902" y="7820070"/>
            <a:ext cx="6266739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Territorio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Online + Sevilla, Madrid et Barcelona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Nombre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de rencontres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virtuelles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: 4</a:t>
            </a:r>
          </a:p>
          <a:p>
            <a:pPr>
              <a:lnSpc>
                <a:spcPts val="3500"/>
              </a:lnSpc>
            </a:pP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En</a:t>
            </a:r>
            <a:r>
              <a:rPr lang="en-US" sz="2000" spc="100" dirty="0">
                <a:solidFill>
                  <a:srgbClr val="191919"/>
                </a:solidFill>
                <a:latin typeface="Aileron Regular"/>
              </a:rPr>
              <a:t> </a:t>
            </a:r>
            <a:r>
              <a:rPr lang="en-US" sz="2000" spc="100" dirty="0" err="1">
                <a:solidFill>
                  <a:srgbClr val="191919"/>
                </a:solidFill>
                <a:latin typeface="Aileron Regular"/>
              </a:rPr>
              <a:t>cours</a:t>
            </a:r>
            <a:endParaRPr lang="en-US" sz="2000" spc="100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6279985" y="7804240"/>
            <a:ext cx="3865258" cy="1454060"/>
            <a:chOff x="0" y="0"/>
            <a:chExt cx="5153677" cy="1938747"/>
          </a:xfrm>
        </p:grpSpPr>
        <p:sp>
          <p:nvSpPr>
            <p:cNvPr id="33" name="AutoShape 33"/>
            <p:cNvSpPr/>
            <p:nvPr/>
          </p:nvSpPr>
          <p:spPr>
            <a:xfrm>
              <a:off x="1075802" y="0"/>
              <a:ext cx="4077875" cy="1938747"/>
            </a:xfrm>
            <a:prstGeom prst="rect">
              <a:avLst/>
            </a:prstGeom>
            <a:solidFill>
              <a:srgbClr val="FF4054"/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0" y="0"/>
              <a:ext cx="1075802" cy="1938747"/>
            </a:xfrm>
            <a:prstGeom prst="rect">
              <a:avLst/>
            </a:prstGeom>
            <a:solidFill>
              <a:srgbClr val="FF4054">
                <a:alpha val="19607"/>
              </a:srgb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251818" y="635617"/>
              <a:ext cx="572167" cy="572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88"/>
                </a:lnSpc>
              </a:pPr>
              <a:r>
                <a:rPr lang="en-US" sz="2400">
                  <a:solidFill>
                    <a:srgbClr val="FF4054"/>
                  </a:solidFill>
                  <a:latin typeface="Aileron Regular Bold"/>
                </a:rPr>
                <a:t>05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1560988" y="209575"/>
              <a:ext cx="3107504" cy="13560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 dirty="0" err="1">
                  <a:solidFill>
                    <a:srgbClr val="FFFFFF"/>
                  </a:solidFill>
                  <a:latin typeface="Aileron Regular Italics"/>
                </a:rPr>
                <a:t>Réunions</a:t>
              </a:r>
              <a:r>
                <a:rPr lang="en-US" sz="2600" spc="234" dirty="0">
                  <a:solidFill>
                    <a:srgbClr val="FFFFFF"/>
                  </a:solidFill>
                  <a:latin typeface="Aileron Regular Italics"/>
                </a:rPr>
                <a:t> </a:t>
              </a:r>
              <a:r>
                <a:rPr lang="en-US" sz="2600" spc="234" dirty="0" err="1">
                  <a:solidFill>
                    <a:srgbClr val="FFFFFF"/>
                  </a:solidFill>
                  <a:latin typeface="Aileron Regular Italics"/>
                </a:rPr>
                <a:t>membres</a:t>
              </a:r>
              <a:endParaRPr lang="en-US" sz="2600" spc="234" dirty="0">
                <a:solidFill>
                  <a:srgbClr val="FFFFFF"/>
                </a:solidFill>
                <a:latin typeface="Aileron Regular Italics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028700" y="4047044"/>
            <a:ext cx="4090615" cy="1894462"/>
            <a:chOff x="0" y="0"/>
            <a:chExt cx="5454153" cy="2525950"/>
          </a:xfrm>
        </p:grpSpPr>
        <p:sp>
          <p:nvSpPr>
            <p:cNvPr id="38" name="TextBox 38"/>
            <p:cNvSpPr txBox="1"/>
            <p:nvPr/>
          </p:nvSpPr>
          <p:spPr>
            <a:xfrm>
              <a:off x="0" y="-66675"/>
              <a:ext cx="5454153" cy="16392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67"/>
                </a:lnSpc>
              </a:pPr>
              <a:r>
                <a:rPr lang="en-US" sz="3600" spc="107" dirty="0">
                  <a:solidFill>
                    <a:srgbClr val="191919"/>
                  </a:solidFill>
                  <a:latin typeface="Aileron Heavy"/>
                </a:rPr>
                <a:t>SMART IN PROGRESS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1854755"/>
              <a:ext cx="5454153" cy="6711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5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3461260"/>
            <a:ext cx="16230600" cy="5797040"/>
            <a:chOff x="0" y="0"/>
            <a:chExt cx="21640800" cy="7729387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4077875" cy="7729387"/>
            </a:xfrm>
            <a:prstGeom prst="rect">
              <a:avLst/>
            </a:prstGeom>
            <a:solidFill>
              <a:srgbClr val="191919">
                <a:alpha val="3529"/>
              </a:srgb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4390731" y="0"/>
              <a:ext cx="4077875" cy="7729387"/>
            </a:xfrm>
            <a:prstGeom prst="rect">
              <a:avLst/>
            </a:prstGeom>
            <a:solidFill>
              <a:srgbClr val="191919">
                <a:alpha val="3529"/>
              </a:srgb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8781463" y="0"/>
              <a:ext cx="4077875" cy="7729387"/>
            </a:xfrm>
            <a:prstGeom prst="rect">
              <a:avLst/>
            </a:prstGeom>
            <a:solidFill>
              <a:srgbClr val="191919">
                <a:alpha val="3529"/>
              </a:srgb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13172194" y="0"/>
              <a:ext cx="4077875" cy="7729387"/>
            </a:xfrm>
            <a:prstGeom prst="rect">
              <a:avLst/>
            </a:prstGeom>
            <a:solidFill>
              <a:srgbClr val="191919">
                <a:alpha val="3529"/>
              </a:srgb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17562925" y="0"/>
              <a:ext cx="4077875" cy="7729387"/>
            </a:xfrm>
            <a:prstGeom prst="rect">
              <a:avLst/>
            </a:prstGeom>
            <a:solidFill>
              <a:srgbClr val="191919">
                <a:alpha val="3529"/>
              </a:srgbClr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1028700" y="3461260"/>
            <a:ext cx="3058406" cy="1454060"/>
          </a:xfrm>
          <a:prstGeom prst="rect">
            <a:avLst/>
          </a:prstGeom>
          <a:solidFill>
            <a:srgbClr val="FD5F70"/>
          </a:solidFill>
        </p:spPr>
      </p:sp>
      <p:sp>
        <p:nvSpPr>
          <p:cNvPr id="9" name="AutoShape 9"/>
          <p:cNvSpPr/>
          <p:nvPr/>
        </p:nvSpPr>
        <p:spPr>
          <a:xfrm>
            <a:off x="4321748" y="3461260"/>
            <a:ext cx="3058406" cy="1454060"/>
          </a:xfrm>
          <a:prstGeom prst="rect">
            <a:avLst/>
          </a:prstGeom>
          <a:solidFill>
            <a:srgbClr val="F65869"/>
          </a:solidFill>
        </p:spPr>
      </p:sp>
      <p:sp>
        <p:nvSpPr>
          <p:cNvPr id="10" name="AutoShape 10"/>
          <p:cNvSpPr/>
          <p:nvPr/>
        </p:nvSpPr>
        <p:spPr>
          <a:xfrm>
            <a:off x="7614797" y="3461260"/>
            <a:ext cx="3058406" cy="1454060"/>
          </a:xfrm>
          <a:prstGeom prst="rect">
            <a:avLst/>
          </a:prstGeom>
          <a:solidFill>
            <a:srgbClr val="FD596A"/>
          </a:solidFill>
        </p:spPr>
      </p:sp>
      <p:sp>
        <p:nvSpPr>
          <p:cNvPr id="11" name="AutoShape 11"/>
          <p:cNvSpPr/>
          <p:nvPr/>
        </p:nvSpPr>
        <p:spPr>
          <a:xfrm>
            <a:off x="10907845" y="3461260"/>
            <a:ext cx="3058406" cy="1454060"/>
          </a:xfrm>
          <a:prstGeom prst="rect">
            <a:avLst/>
          </a:prstGeom>
          <a:solidFill>
            <a:srgbClr val="F44F60"/>
          </a:solidFill>
        </p:spPr>
      </p:sp>
      <p:sp>
        <p:nvSpPr>
          <p:cNvPr id="12" name="AutoShape 12"/>
          <p:cNvSpPr/>
          <p:nvPr/>
        </p:nvSpPr>
        <p:spPr>
          <a:xfrm>
            <a:off x="14200894" y="3461260"/>
            <a:ext cx="3058406" cy="1454060"/>
          </a:xfrm>
          <a:prstGeom prst="rect">
            <a:avLst/>
          </a:prstGeom>
          <a:solidFill>
            <a:srgbClr val="FF4054"/>
          </a:solidFill>
        </p:spPr>
      </p:sp>
      <p:grpSp>
        <p:nvGrpSpPr>
          <p:cNvPr id="13" name="Group 13"/>
          <p:cNvGrpSpPr/>
          <p:nvPr/>
        </p:nvGrpSpPr>
        <p:grpSpPr>
          <a:xfrm>
            <a:off x="4958374" y="1198530"/>
            <a:ext cx="8371252" cy="1154292"/>
            <a:chOff x="0" y="0"/>
            <a:chExt cx="11161669" cy="1539056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9525"/>
              <a:ext cx="11161669" cy="741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r>
                <a:rPr lang="en-US" sz="3600" spc="107">
                  <a:solidFill>
                    <a:srgbClr val="191919"/>
                  </a:solidFill>
                  <a:latin typeface="Aileron Heavy"/>
                </a:rPr>
                <a:t>Smart in Progress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867861"/>
              <a:ext cx="11161669" cy="6711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50"/>
                </a:lnSpc>
              </a:pPr>
              <a:r>
                <a:rPr lang="en-US" sz="2600" spc="130">
                  <a:solidFill>
                    <a:srgbClr val="191919"/>
                  </a:solidFill>
                  <a:latin typeface="Aileron Regular"/>
                </a:rPr>
                <a:t>Análisis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23810" y="5324510"/>
            <a:ext cx="2330628" cy="4360792"/>
            <a:chOff x="0" y="-114300"/>
            <a:chExt cx="3107504" cy="5814388"/>
          </a:xfrm>
        </p:grpSpPr>
        <p:sp>
          <p:nvSpPr>
            <p:cNvPr id="17" name="TextBox 17"/>
            <p:cNvSpPr txBox="1"/>
            <p:nvPr/>
          </p:nvSpPr>
          <p:spPr>
            <a:xfrm>
              <a:off x="0" y="857054"/>
              <a:ext cx="3107504" cy="48430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Participation: 62 </a:t>
              </a:r>
            </a:p>
            <a:p>
              <a:pPr>
                <a:lnSpc>
                  <a:spcPts val="3500"/>
                </a:lnSpc>
              </a:pP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Problématique</a:t>
              </a: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:</a:t>
              </a:r>
            </a:p>
            <a:p>
              <a:pPr>
                <a:lnSpc>
                  <a:spcPts val="2274"/>
                </a:lnSpc>
              </a:pPr>
              <a:r>
                <a:rPr lang="fr-FR" sz="1300" spc="65" dirty="0">
                  <a:solidFill>
                    <a:srgbClr val="191919"/>
                  </a:solidFill>
                  <a:latin typeface="Aileron Regular"/>
                </a:rPr>
                <a:t>Manque de coordination avec les membres de structure et perte d'intérêt des membres. L'informalité s'est retournée contre le manque de programmation.</a:t>
              </a:r>
            </a:p>
            <a:p>
              <a:pPr>
                <a:lnSpc>
                  <a:spcPts val="2274"/>
                </a:lnSpc>
              </a:pPr>
              <a:r>
                <a:rPr lang="fr-FR" sz="1300" spc="65" dirty="0">
                  <a:solidFill>
                    <a:srgbClr val="191919"/>
                  </a:solidFill>
                  <a:latin typeface="Aileron Regular"/>
                </a:rPr>
                <a:t>Ils ont été organisés par le comité des membres</a:t>
              </a:r>
              <a:endParaRPr lang="en-US" sz="1299" spc="64" dirty="0">
                <a:solidFill>
                  <a:srgbClr val="191919"/>
                </a:solidFill>
                <a:latin typeface="Aileron Regular"/>
              </a:endParaRPr>
            </a:p>
            <a:p>
              <a:pPr>
                <a:lnSpc>
                  <a:spcPts val="3500"/>
                </a:lnSpc>
              </a:pPr>
              <a:endParaRPr lang="en-US" sz="1299" spc="64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14300"/>
              <a:ext cx="3107504" cy="6427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>
                  <a:solidFill>
                    <a:srgbClr val="191919"/>
                  </a:solidFill>
                  <a:latin typeface="Aileron Regular Italics"/>
                </a:rPr>
                <a:t>EMI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3356534" y="3557858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01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587140" y="3557858"/>
            <a:ext cx="42912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02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804129" y="3557858"/>
            <a:ext cx="505185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03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078162" y="3557858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04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6376608" y="3557858"/>
            <a:ext cx="524200" cy="453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88"/>
              </a:lnSpc>
            </a:pPr>
            <a:r>
              <a:rPr lang="en-US" sz="2400">
                <a:solidFill>
                  <a:srgbClr val="FFFFFF"/>
                </a:solidFill>
                <a:latin typeface="Aileron Regular Bold"/>
              </a:rPr>
              <a:t>05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4654416" y="5324510"/>
            <a:ext cx="2330628" cy="3745081"/>
            <a:chOff x="0" y="-114300"/>
            <a:chExt cx="3107504" cy="4993441"/>
          </a:xfrm>
        </p:grpSpPr>
        <p:sp>
          <p:nvSpPr>
            <p:cNvPr id="25" name="TextBox 25"/>
            <p:cNvSpPr txBox="1"/>
            <p:nvPr/>
          </p:nvSpPr>
          <p:spPr>
            <a:xfrm>
              <a:off x="0" y="1570372"/>
              <a:ext cx="3107504" cy="33087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Participation :158</a:t>
              </a:r>
            </a:p>
            <a:p>
              <a:pPr>
                <a:lnSpc>
                  <a:spcPts val="3500"/>
                </a:lnSpc>
              </a:pP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Problématique</a:t>
              </a: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 :</a:t>
              </a: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La persécution des plateformes de facturation par le gouvernement sort et la direction décide de se taire er d’arrêter les réunions avec les membres.</a:t>
              </a:r>
              <a:r>
                <a:rPr lang="en-US" sz="1200" spc="60" dirty="0">
                  <a:solidFill>
                    <a:srgbClr val="191919"/>
                  </a:solidFill>
                  <a:latin typeface="Aileron Regular"/>
                </a:rPr>
                <a:t>. 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114300"/>
              <a:ext cx="3107504" cy="15990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0"/>
                </a:lnSpc>
              </a:pPr>
              <a:r>
                <a:rPr lang="en-US" sz="2400" spc="180" dirty="0">
                  <a:solidFill>
                    <a:srgbClr val="191919"/>
                  </a:solidFill>
                  <a:latin typeface="Aileron Regular Italics"/>
                </a:rPr>
                <a:t>RENDEZ-VOUS ANNUEL DE </a:t>
              </a:r>
            </a:p>
            <a:p>
              <a:pPr algn="ctr">
                <a:lnSpc>
                  <a:spcPts val="3240"/>
                </a:lnSpc>
              </a:pPr>
              <a:r>
                <a:rPr lang="en-US" sz="2400" spc="180" dirty="0">
                  <a:solidFill>
                    <a:srgbClr val="191919"/>
                  </a:solidFill>
                  <a:latin typeface="Aileron Regular Italics"/>
                </a:rPr>
                <a:t>MEMBRES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947465" y="5324510"/>
            <a:ext cx="2330628" cy="4014385"/>
            <a:chOff x="0" y="-114300"/>
            <a:chExt cx="3107504" cy="5352514"/>
          </a:xfrm>
        </p:grpSpPr>
        <p:sp>
          <p:nvSpPr>
            <p:cNvPr id="28" name="TextBox 28"/>
            <p:cNvSpPr txBox="1"/>
            <p:nvPr/>
          </p:nvSpPr>
          <p:spPr>
            <a:xfrm>
              <a:off x="0" y="1570372"/>
              <a:ext cx="3107504" cy="36678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Participation : 94</a:t>
              </a:r>
            </a:p>
            <a:p>
              <a:pPr>
                <a:lnSpc>
                  <a:spcPts val="3500"/>
                </a:lnSpc>
              </a:pP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Problématique</a:t>
              </a:r>
              <a:endParaRPr lang="en-US" sz="2000" spc="100" dirty="0">
                <a:solidFill>
                  <a:srgbClr val="191919"/>
                </a:solidFill>
                <a:latin typeface="Aileron Regular"/>
              </a:endParaRP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La participation a commencé à décliner, en été on a arrêté, et finalement nous n’avons pas repris en raison de changements organisationnels internes.</a:t>
              </a: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Manque de constance.</a:t>
              </a:r>
              <a:endParaRPr lang="en-US" sz="1200" spc="60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14300"/>
              <a:ext cx="3107504" cy="1245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88"/>
                </a:lnSpc>
              </a:pPr>
              <a:r>
                <a:rPr lang="en-US" sz="2000" spc="216" dirty="0">
                  <a:solidFill>
                    <a:srgbClr val="191919"/>
                  </a:solidFill>
                  <a:latin typeface="Aileron Regular"/>
                </a:rPr>
                <a:t>Petits-déjeuners Smart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1240513" y="5324510"/>
            <a:ext cx="2330628" cy="2671484"/>
            <a:chOff x="0" y="-114300"/>
            <a:chExt cx="3107504" cy="3561977"/>
          </a:xfrm>
        </p:grpSpPr>
        <p:sp>
          <p:nvSpPr>
            <p:cNvPr id="31" name="TextBox 31"/>
            <p:cNvSpPr txBox="1"/>
            <p:nvPr/>
          </p:nvSpPr>
          <p:spPr>
            <a:xfrm>
              <a:off x="0" y="857054"/>
              <a:ext cx="3107504" cy="2590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Participation :144</a:t>
              </a:r>
            </a:p>
            <a:p>
              <a:pPr>
                <a:lnSpc>
                  <a:spcPts val="3500"/>
                </a:lnSpc>
              </a:pP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En</a:t>
              </a: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cours</a:t>
              </a:r>
              <a:endParaRPr lang="en-US" sz="2000" spc="100" dirty="0">
                <a:solidFill>
                  <a:srgbClr val="191919"/>
                </a:solidFill>
                <a:latin typeface="Aileron Regular"/>
              </a:endParaRP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Un service ajouté pour le membre.</a:t>
              </a: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La participation augmente lors des visionnages en différé</a:t>
              </a:r>
              <a:endParaRPr lang="en-US" sz="1200" spc="60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114300"/>
              <a:ext cx="3107504" cy="6427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>
                  <a:solidFill>
                    <a:srgbClr val="191919"/>
                  </a:solidFill>
                  <a:latin typeface="Aileron Regular Italics"/>
                </a:rPr>
                <a:t>Webinar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4533562" y="5324510"/>
            <a:ext cx="2330628" cy="3475776"/>
            <a:chOff x="0" y="-114300"/>
            <a:chExt cx="3107504" cy="4634368"/>
          </a:xfrm>
        </p:grpSpPr>
        <p:sp>
          <p:nvSpPr>
            <p:cNvPr id="34" name="TextBox 34"/>
            <p:cNvSpPr txBox="1"/>
            <p:nvPr/>
          </p:nvSpPr>
          <p:spPr>
            <a:xfrm>
              <a:off x="0" y="1570372"/>
              <a:ext cx="3107504" cy="29496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Participation : 62</a:t>
              </a:r>
            </a:p>
            <a:p>
              <a:pPr>
                <a:lnSpc>
                  <a:spcPts val="3500"/>
                </a:lnSpc>
              </a:pP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En</a:t>
              </a:r>
              <a:r>
                <a:rPr lang="en-US" sz="2000" spc="100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en-US" sz="2000" spc="100" dirty="0" err="1">
                  <a:solidFill>
                    <a:srgbClr val="191919"/>
                  </a:solidFill>
                  <a:latin typeface="Aileron Regular"/>
                </a:rPr>
                <a:t>cours</a:t>
              </a:r>
              <a:endParaRPr lang="en-US" sz="2000" spc="100" dirty="0">
                <a:solidFill>
                  <a:srgbClr val="191919"/>
                </a:solidFill>
                <a:latin typeface="Aileron Regular"/>
              </a:endParaRP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La participation est en baisse, mais au final, les visionnages en différé suscitent l'intérêt.</a:t>
              </a:r>
            </a:p>
            <a:p>
              <a:pPr>
                <a:lnSpc>
                  <a:spcPts val="2100"/>
                </a:lnSpc>
              </a:pPr>
              <a:r>
                <a:rPr lang="fr-FR" sz="1200" spc="60" dirty="0">
                  <a:solidFill>
                    <a:srgbClr val="191919"/>
                  </a:solidFill>
                  <a:latin typeface="Aileron Regular"/>
                </a:rPr>
                <a:t>Il s'agit d'un plan à moyen-long terme et essentiel.</a:t>
              </a:r>
              <a:endParaRPr lang="en-US" sz="1200" spc="60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114300"/>
              <a:ext cx="3107504" cy="13560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12"/>
                </a:lnSpc>
              </a:pPr>
              <a:r>
                <a:rPr lang="en-US" sz="2600" spc="234" dirty="0" err="1">
                  <a:solidFill>
                    <a:srgbClr val="191919"/>
                  </a:solidFill>
                  <a:latin typeface="Aileron Regular Italics"/>
                </a:rPr>
                <a:t>Réunions</a:t>
              </a:r>
              <a:r>
                <a:rPr lang="en-US" sz="2600" spc="234" dirty="0">
                  <a:solidFill>
                    <a:srgbClr val="191919"/>
                  </a:solidFill>
                  <a:latin typeface="Aileron Regular Italics"/>
                </a:rPr>
                <a:t> internes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E87884270C5B44995410D1C541F4998" ma:contentTypeVersion="12" ma:contentTypeDescription="Crear nuevo documento." ma:contentTypeScope="" ma:versionID="b3b69b7c3695e6ce353d40b6e97b2fbe">
  <xsd:schema xmlns:xsd="http://www.w3.org/2001/XMLSchema" xmlns:xs="http://www.w3.org/2001/XMLSchema" xmlns:p="http://schemas.microsoft.com/office/2006/metadata/properties" xmlns:ns2="b66bc505-762f-47f8-ba8c-44eeb4fdcad7" xmlns:ns3="787ba547-a87f-4afe-8c87-5434c8d18f3f" targetNamespace="http://schemas.microsoft.com/office/2006/metadata/properties" ma:root="true" ma:fieldsID="6db5e337b1cb56c537e67745e47d877c" ns2:_="" ns3:_="">
    <xsd:import namespace="b66bc505-762f-47f8-ba8c-44eeb4fdcad7"/>
    <xsd:import namespace="787ba547-a87f-4afe-8c87-5434c8d18f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6bc505-762f-47f8-ba8c-44eeb4fdc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7ba547-a87f-4afe-8c87-5434c8d18f3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FF30F5A-EB33-4D8E-9509-28178441AC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6bc505-762f-47f8-ba8c-44eeb4fdcad7"/>
    <ds:schemaRef ds:uri="787ba547-a87f-4afe-8c87-5434c8d18f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10122A-B411-4CE7-8645-A2C5EE2FC8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0851B7-8FAE-44E3-9625-8E09B3A181F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389</Words>
  <Application>Microsoft Office PowerPoint</Application>
  <PresentationFormat>Personalizado</PresentationFormat>
  <Paragraphs>100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Aileron Regular</vt:lpstr>
      <vt:lpstr>Aileron Regular Italics</vt:lpstr>
      <vt:lpstr>Aileron Regular Bold</vt:lpstr>
      <vt:lpstr>Arial</vt:lpstr>
      <vt:lpstr>Aileron Heavy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Evolución Smart in progress</dc:title>
  <dc:creator>mpilar.lopez</dc:creator>
  <cp:lastModifiedBy>Hélène Vietti</cp:lastModifiedBy>
  <cp:revision>2</cp:revision>
  <dcterms:created xsi:type="dcterms:W3CDTF">2006-08-16T00:00:00Z</dcterms:created>
  <dcterms:modified xsi:type="dcterms:W3CDTF">2020-07-01T11:52:22Z</dcterms:modified>
  <dc:identifier>DAEAuXebTsA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0x0101003E87884270C5B44995410D1C541F4998</vt:lpwstr>
  </property>
</Properties>
</file>